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4"/>
  </p:notesMasterIdLst>
  <p:sldIdLst>
    <p:sldId id="256" r:id="rId5"/>
    <p:sldId id="257" r:id="rId6"/>
    <p:sldId id="258" r:id="rId7"/>
    <p:sldId id="259" r:id="rId8"/>
    <p:sldId id="260" r:id="rId9"/>
    <p:sldId id="261" r:id="rId10"/>
    <p:sldId id="262" r:id="rId11"/>
    <p:sldId id="263" r:id="rId12"/>
    <p:sldId id="264" r:id="rId13"/>
  </p:sldIdLst>
  <p:sldSz cx="18288000" cy="10287000"/>
  <p:notesSz cx="6858000" cy="9144000"/>
  <p:embeddedFontLst>
    <p:embeddedFont>
      <p:font typeface="Dover Sans Text" panose="020B0500030000000000" pitchFamily="34" charset="0"/>
      <p:regular r:id="rId15"/>
      <p:bold r:id="rId16"/>
      <p:italic r:id="rId17"/>
    </p:embeddedFont>
    <p:embeddedFont>
      <p:font typeface="Dover Sans Text Bold" panose="020B0604020202020204" charset="0"/>
      <p:regular r:id="rId18"/>
    </p:embeddedFont>
    <p:embeddedFont>
      <p:font typeface="Dover Sans Text-Web" panose="020B0604020202020204" charset="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2" d="100"/>
          <a:sy n="52" d="100"/>
        </p:scale>
        <p:origin x="85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1.fntdata"/><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05.05.2026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‹nr.›</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Het gras is altijd groener aan de overkant.</a:t>
            </a:r>
          </a:p>
          <a:p>
            <a:endParaRPr lang="en-US"/>
          </a:p>
          <a:p>
            <a:r>
              <a:rPr lang="en-US"/>
              <a:t>Betekenis: Je denkt altijd dat anderen het beter hebben dan jij.</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a:p>
          <a:p>
            <a:r>
              <a:rPr lang="en-US"/>
              <a:t>Wie zijn billen brandt, moet op de blaren zitten. </a:t>
            </a:r>
          </a:p>
          <a:p>
            <a:endParaRPr lang="en-US"/>
          </a:p>
          <a:p>
            <a:r>
              <a:rPr lang="en-US"/>
              <a:t>Betekenis: Als je iets doet wat niet mag, moet je de gevolgen daarvan accepteren.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De appel valt niet ver van de boom.</a:t>
            </a:r>
          </a:p>
          <a:p>
            <a:endParaRPr lang="en-US"/>
          </a:p>
          <a:p>
            <a:r>
              <a:rPr lang="en-US"/>
              <a:t>Betekenis: Kinderen lijken vaak op hun ouders.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Zoals de waard is, vertrouwt hij zijn gasten.</a:t>
            </a:r>
          </a:p>
          <a:p>
            <a:endParaRPr lang="en-US"/>
          </a:p>
          <a:p>
            <a:r>
              <a:rPr lang="en-US"/>
              <a:t>Betekenis: Hoe je over anderen denkt, wordt bepaald door hoe je zelf bent. Als jij zelf niet te vertrouwen bent, denk je dat anderen dat ook niet zijn.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Powerpoint voor de introductie van opdracht 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 Kennen jullie spreekwoorden? Welke bijvoorbeeld? </a:t>
            </a:r>
          </a:p>
          <a:p>
            <a:r>
              <a:rPr lang="en-US"/>
              <a:t>- Heeft iemand weleens tegen jou gezegd: kén je dat spreekwoord niet eens? </a:t>
            </a:r>
          </a:p>
          <a:p>
            <a:r>
              <a:rPr lang="en-US"/>
              <a:t>- Ken je mensen die heel vaak spreekwoorden gebruiken? </a:t>
            </a:r>
          </a:p>
          <a:p>
            <a:endParaRPr lang="en-US"/>
          </a:p>
          <a:p>
            <a:r>
              <a:rPr lang="en-US"/>
              <a:t>Daar gaat het artikel dat we vandaag gebruiken over. De schrijver duikt in de wereld van spreekwoorden en onderzoekt of spreekwoorden echt verdwijnen.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Onderzoekers hebben aangetoond dat je uitdrukkingenkennis groeit naarmate je ouder wordt. Hoe meer mensen je ontmoet, hoe meer taal je oppikt. Jongeren van nu kennen er dus niet minder dan vroeger, maar in het algemeen kennen jonge mensen nu eenmaal minder uitdrukkingen dan oudere mensen. </a:t>
            </a:r>
          </a:p>
          <a:p>
            <a:endParaRPr lang="en-US"/>
          </a:p>
          <a:p>
            <a:r>
              <a:rPr lang="en-US"/>
              <a:t>Denk je bij jezelf: ha, gelukkig – dan ken ik straks vanzelf een heleboel spreekwoorden? Of denk je juist: ik denk niet dat ik ooit spreekwoorden ga gebruiken.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Er komen juist ook nieuwe spreekwoorden bij, vaak via sociale media en TikTok. Soms zijn het variaties op oude spreekwoorden, soms zijn ze helemaal nieuw.  Zo heeft iemand op TikTok de uitdrukking ‘koemelk in een havercappu gooien’ bedacht als nieuwe variant van ‘roet in het eten gooien'.  Of iets is jouw Roman Empire, iets waar je steeds maar weer aan terugdenkt, zoals mannen altijd aan het Romeinse rijk zouden denken. </a:t>
            </a:r>
          </a:p>
          <a:p>
            <a:endParaRPr lang="en-US"/>
          </a:p>
          <a:p>
            <a:r>
              <a:rPr lang="en-US"/>
              <a:t>Wat zou jij gebruiken: roet in het eten of koemelk in een havercappu?  </a:t>
            </a:r>
          </a:p>
          <a:p>
            <a:endParaRPr lang="en-US"/>
          </a:p>
          <a:p>
            <a:r>
              <a:rPr lang="en-US"/>
              <a:t>Denk je dat ‘koemelk in een havercappu’ ooit in het woordenboek terecht zal komen als vast spreekwoord?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Verdwijnen spreekwoorden ook of veranderen ze alleen van vorm? Laat de leerlingen hun hand opsteken welk antwoord zij denken dat goed is.</a:t>
            </a:r>
          </a:p>
          <a:p>
            <a:endParaRPr lang="en-US"/>
          </a:p>
          <a:p>
            <a:r>
              <a:rPr lang="en-US"/>
              <a:t>Dit is de vraag die we vandaag in deze les stellen. Zo meteen lezen jullie een stukje uit het artikel en gaan daar zelf mee aan de slag.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‹nr.›</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sv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a:p>
        </p:txBody>
      </p:sp>
      <p:sp>
        <p:nvSpPr>
          <p:cNvPr id="3" name="Freeform 3"/>
          <p:cNvSpPr/>
          <p:nvPr/>
        </p:nvSpPr>
        <p:spPr>
          <a:xfrm>
            <a:off x="2281924" y="841560"/>
            <a:ext cx="12913890" cy="8603879"/>
          </a:xfrm>
          <a:custGeom>
            <a:avLst/>
            <a:gdLst/>
            <a:ahLst/>
            <a:cxnLst/>
            <a:rect l="l" t="t" r="r" b="b"/>
            <a:pathLst>
              <a:path w="12913890" h="8603879">
                <a:moveTo>
                  <a:pt x="0" y="0"/>
                </a:moveTo>
                <a:lnTo>
                  <a:pt x="12913890" y="0"/>
                </a:lnTo>
                <a:lnTo>
                  <a:pt x="12913890" y="8603880"/>
                </a:lnTo>
                <a:lnTo>
                  <a:pt x="0" y="860388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nl-NL"/>
          </a:p>
        </p:txBody>
      </p:sp>
      <p:sp>
        <p:nvSpPr>
          <p:cNvPr id="4" name="TextBox 4"/>
          <p:cNvSpPr txBox="1"/>
          <p:nvPr/>
        </p:nvSpPr>
        <p:spPr>
          <a:xfrm>
            <a:off x="4031992" y="3251200"/>
            <a:ext cx="8997849" cy="3660775"/>
          </a:xfrm>
          <a:prstGeom prst="rect">
            <a:avLst/>
          </a:prstGeom>
        </p:spPr>
        <p:txBody>
          <a:bodyPr lIns="0" tIns="0" rIns="0" bIns="0" rtlCol="0" anchor="t">
            <a:spAutoFit/>
          </a:bodyPr>
          <a:lstStyle/>
          <a:p>
            <a:pPr algn="ctr">
              <a:lnSpc>
                <a:spcPts val="9799"/>
              </a:lnSpc>
            </a:pPr>
            <a:r>
              <a:rPr lang="en-US" sz="6999">
                <a:solidFill>
                  <a:srgbClr val="000000"/>
                </a:solidFill>
                <a:latin typeface="Dover Sans Text"/>
                <a:ea typeface="Dover Sans Text"/>
                <a:cs typeface="Dover Sans Text"/>
                <a:sym typeface="Dover Sans Text"/>
              </a:rPr>
              <a:t>Het gras is altijd groener aan de overkant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a:p>
        </p:txBody>
      </p:sp>
      <p:sp>
        <p:nvSpPr>
          <p:cNvPr id="3" name="Freeform 3"/>
          <p:cNvSpPr/>
          <p:nvPr/>
        </p:nvSpPr>
        <p:spPr>
          <a:xfrm>
            <a:off x="2281924" y="841560"/>
            <a:ext cx="12913890" cy="8603879"/>
          </a:xfrm>
          <a:custGeom>
            <a:avLst/>
            <a:gdLst/>
            <a:ahLst/>
            <a:cxnLst/>
            <a:rect l="l" t="t" r="r" b="b"/>
            <a:pathLst>
              <a:path w="12913890" h="8603879">
                <a:moveTo>
                  <a:pt x="0" y="0"/>
                </a:moveTo>
                <a:lnTo>
                  <a:pt x="12913890" y="0"/>
                </a:lnTo>
                <a:lnTo>
                  <a:pt x="12913890" y="8603880"/>
                </a:lnTo>
                <a:lnTo>
                  <a:pt x="0" y="860388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nl-NL"/>
          </a:p>
        </p:txBody>
      </p:sp>
      <p:sp>
        <p:nvSpPr>
          <p:cNvPr id="4" name="TextBox 4"/>
          <p:cNvSpPr txBox="1"/>
          <p:nvPr/>
        </p:nvSpPr>
        <p:spPr>
          <a:xfrm>
            <a:off x="4031992" y="3251200"/>
            <a:ext cx="8997849" cy="3660775"/>
          </a:xfrm>
          <a:prstGeom prst="rect">
            <a:avLst/>
          </a:prstGeom>
        </p:spPr>
        <p:txBody>
          <a:bodyPr lIns="0" tIns="0" rIns="0" bIns="0" rtlCol="0" anchor="t">
            <a:spAutoFit/>
          </a:bodyPr>
          <a:lstStyle/>
          <a:p>
            <a:pPr algn="ctr">
              <a:lnSpc>
                <a:spcPts val="9799"/>
              </a:lnSpc>
            </a:pPr>
            <a:r>
              <a:rPr lang="en-US" sz="6999">
                <a:solidFill>
                  <a:srgbClr val="000000"/>
                </a:solidFill>
                <a:latin typeface="Dover Sans Text"/>
                <a:ea typeface="Dover Sans Text"/>
                <a:cs typeface="Dover Sans Text"/>
                <a:sym typeface="Dover Sans Text"/>
              </a:rPr>
              <a:t>Wie zijn billen brandt moet op de blaren zitten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a:p>
        </p:txBody>
      </p:sp>
      <p:sp>
        <p:nvSpPr>
          <p:cNvPr id="3" name="Freeform 3"/>
          <p:cNvSpPr/>
          <p:nvPr/>
        </p:nvSpPr>
        <p:spPr>
          <a:xfrm>
            <a:off x="2281924" y="841560"/>
            <a:ext cx="12913890" cy="8603879"/>
          </a:xfrm>
          <a:custGeom>
            <a:avLst/>
            <a:gdLst/>
            <a:ahLst/>
            <a:cxnLst/>
            <a:rect l="l" t="t" r="r" b="b"/>
            <a:pathLst>
              <a:path w="12913890" h="8603879">
                <a:moveTo>
                  <a:pt x="0" y="0"/>
                </a:moveTo>
                <a:lnTo>
                  <a:pt x="12913890" y="0"/>
                </a:lnTo>
                <a:lnTo>
                  <a:pt x="12913890" y="8603880"/>
                </a:lnTo>
                <a:lnTo>
                  <a:pt x="0" y="860388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nl-NL"/>
          </a:p>
        </p:txBody>
      </p:sp>
      <p:sp>
        <p:nvSpPr>
          <p:cNvPr id="4" name="TextBox 4"/>
          <p:cNvSpPr txBox="1"/>
          <p:nvPr/>
        </p:nvSpPr>
        <p:spPr>
          <a:xfrm>
            <a:off x="4239944" y="3870325"/>
            <a:ext cx="8997849" cy="2422525"/>
          </a:xfrm>
          <a:prstGeom prst="rect">
            <a:avLst/>
          </a:prstGeom>
        </p:spPr>
        <p:txBody>
          <a:bodyPr lIns="0" tIns="0" rIns="0" bIns="0" rtlCol="0" anchor="t">
            <a:spAutoFit/>
          </a:bodyPr>
          <a:lstStyle/>
          <a:p>
            <a:pPr algn="ctr">
              <a:lnSpc>
                <a:spcPts val="9799"/>
              </a:lnSpc>
            </a:pPr>
            <a:r>
              <a:rPr lang="en-US" sz="6999">
                <a:solidFill>
                  <a:srgbClr val="000000"/>
                </a:solidFill>
                <a:latin typeface="Dover Sans Text"/>
                <a:ea typeface="Dover Sans Text"/>
                <a:cs typeface="Dover Sans Text"/>
                <a:sym typeface="Dover Sans Text"/>
              </a:rPr>
              <a:t>De appel valt niet ver van de boom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a:p>
        </p:txBody>
      </p:sp>
      <p:sp>
        <p:nvSpPr>
          <p:cNvPr id="3" name="Freeform 3"/>
          <p:cNvSpPr/>
          <p:nvPr/>
        </p:nvSpPr>
        <p:spPr>
          <a:xfrm>
            <a:off x="2281924" y="841560"/>
            <a:ext cx="12913890" cy="8603879"/>
          </a:xfrm>
          <a:custGeom>
            <a:avLst/>
            <a:gdLst/>
            <a:ahLst/>
            <a:cxnLst/>
            <a:rect l="l" t="t" r="r" b="b"/>
            <a:pathLst>
              <a:path w="12913890" h="8603879">
                <a:moveTo>
                  <a:pt x="0" y="0"/>
                </a:moveTo>
                <a:lnTo>
                  <a:pt x="12913890" y="0"/>
                </a:lnTo>
                <a:lnTo>
                  <a:pt x="12913890" y="8603880"/>
                </a:lnTo>
                <a:lnTo>
                  <a:pt x="0" y="860388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nl-NL"/>
          </a:p>
        </p:txBody>
      </p:sp>
      <p:sp>
        <p:nvSpPr>
          <p:cNvPr id="4" name="TextBox 4"/>
          <p:cNvSpPr txBox="1"/>
          <p:nvPr/>
        </p:nvSpPr>
        <p:spPr>
          <a:xfrm>
            <a:off x="4239944" y="3251200"/>
            <a:ext cx="8997849" cy="3660775"/>
          </a:xfrm>
          <a:prstGeom prst="rect">
            <a:avLst/>
          </a:prstGeom>
        </p:spPr>
        <p:txBody>
          <a:bodyPr lIns="0" tIns="0" rIns="0" bIns="0" rtlCol="0" anchor="t">
            <a:spAutoFit/>
          </a:bodyPr>
          <a:lstStyle/>
          <a:p>
            <a:pPr algn="ctr">
              <a:lnSpc>
                <a:spcPts val="9799"/>
              </a:lnSpc>
            </a:pPr>
            <a:r>
              <a:rPr lang="en-US" sz="6999">
                <a:solidFill>
                  <a:srgbClr val="000000"/>
                </a:solidFill>
                <a:latin typeface="Dover Sans Text"/>
                <a:ea typeface="Dover Sans Text"/>
                <a:cs typeface="Dover Sans Text"/>
                <a:sym typeface="Dover Sans Text"/>
              </a:rPr>
              <a:t>Zoals de waard is, vertrouwt hij zijn gasten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256481" y="255981"/>
            <a:ext cx="9775038" cy="9775038"/>
          </a:xfrm>
          <a:custGeom>
            <a:avLst/>
            <a:gdLst/>
            <a:ahLst/>
            <a:cxnLst/>
            <a:rect l="l" t="t" r="r" b="b"/>
            <a:pathLst>
              <a:path w="9775038" h="9775038">
                <a:moveTo>
                  <a:pt x="0" y="0"/>
                </a:moveTo>
                <a:lnTo>
                  <a:pt x="9775038" y="0"/>
                </a:lnTo>
                <a:lnTo>
                  <a:pt x="9775038" y="9775038"/>
                </a:lnTo>
                <a:lnTo>
                  <a:pt x="0" y="977503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nl-NL"/>
          </a:p>
        </p:txBody>
      </p:sp>
      <p:sp>
        <p:nvSpPr>
          <p:cNvPr id="3" name="Freeform 3"/>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4"/>
            <a:stretch>
              <a:fillRect/>
            </a:stretch>
          </a:blipFill>
        </p:spPr>
        <p:txBody>
          <a:bodyPr/>
          <a:lstStyle/>
          <a:p>
            <a:endParaRPr lang="nl-NL"/>
          </a:p>
        </p:txBody>
      </p:sp>
      <p:sp>
        <p:nvSpPr>
          <p:cNvPr id="4" name="TextBox 4"/>
          <p:cNvSpPr txBox="1"/>
          <p:nvPr/>
        </p:nvSpPr>
        <p:spPr>
          <a:xfrm>
            <a:off x="2556855" y="3369937"/>
            <a:ext cx="13174290" cy="3356625"/>
          </a:xfrm>
          <a:prstGeom prst="rect">
            <a:avLst/>
          </a:prstGeom>
        </p:spPr>
        <p:txBody>
          <a:bodyPr lIns="0" tIns="0" rIns="0" bIns="0" rtlCol="0" anchor="t">
            <a:spAutoFit/>
          </a:bodyPr>
          <a:lstStyle/>
          <a:p>
            <a:pPr algn="ctr">
              <a:lnSpc>
                <a:spcPts val="13439"/>
              </a:lnSpc>
            </a:pPr>
            <a:r>
              <a:rPr lang="en-US" sz="9599" b="1">
                <a:solidFill>
                  <a:srgbClr val="000000"/>
                </a:solidFill>
                <a:latin typeface="Dover Sans Text Bold"/>
                <a:ea typeface="Dover Sans Text Bold"/>
                <a:cs typeface="Dover Sans Text Bold"/>
                <a:sym typeface="Dover Sans Text Bold"/>
              </a:rPr>
              <a:t>Verdwijnt het spreekwoord?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a:p>
        </p:txBody>
      </p:sp>
      <p:sp>
        <p:nvSpPr>
          <p:cNvPr id="3" name="Freeform 3"/>
          <p:cNvSpPr/>
          <p:nvPr/>
        </p:nvSpPr>
        <p:spPr>
          <a:xfrm>
            <a:off x="636065" y="307212"/>
            <a:ext cx="5356706" cy="3850132"/>
          </a:xfrm>
          <a:custGeom>
            <a:avLst/>
            <a:gdLst/>
            <a:ahLst/>
            <a:cxnLst/>
            <a:rect l="l" t="t" r="r" b="b"/>
            <a:pathLst>
              <a:path w="5356706" h="3850132">
                <a:moveTo>
                  <a:pt x="0" y="0"/>
                </a:moveTo>
                <a:lnTo>
                  <a:pt x="5356706" y="0"/>
                </a:lnTo>
                <a:lnTo>
                  <a:pt x="5356706" y="3850132"/>
                </a:lnTo>
                <a:lnTo>
                  <a:pt x="0" y="385013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nl-NL"/>
          </a:p>
        </p:txBody>
      </p:sp>
      <p:sp>
        <p:nvSpPr>
          <p:cNvPr id="4" name="TextBox 4"/>
          <p:cNvSpPr txBox="1"/>
          <p:nvPr/>
        </p:nvSpPr>
        <p:spPr>
          <a:xfrm>
            <a:off x="1372643" y="5019675"/>
            <a:ext cx="15542714" cy="3660775"/>
          </a:xfrm>
          <a:prstGeom prst="rect">
            <a:avLst/>
          </a:prstGeom>
        </p:spPr>
        <p:txBody>
          <a:bodyPr lIns="0" tIns="0" rIns="0" bIns="0" rtlCol="0" anchor="t">
            <a:spAutoFit/>
          </a:bodyPr>
          <a:lstStyle/>
          <a:p>
            <a:pPr algn="ctr">
              <a:lnSpc>
                <a:spcPts val="9799"/>
              </a:lnSpc>
            </a:pPr>
            <a:r>
              <a:rPr lang="en-US" sz="6999">
                <a:solidFill>
                  <a:srgbClr val="000000"/>
                </a:solidFill>
                <a:latin typeface="Dover Sans Text"/>
                <a:ea typeface="Dover Sans Text"/>
                <a:cs typeface="Dover Sans Text"/>
                <a:sym typeface="Dover Sans Text"/>
              </a:rPr>
              <a:t>Het spreekwoord is aan het verdwijnen! De jongeren van tegenwoordig kennen geen uitdrukkingen meer.</a:t>
            </a:r>
          </a:p>
        </p:txBody>
      </p:sp>
      <p:sp>
        <p:nvSpPr>
          <p:cNvPr id="5" name="TextBox 5"/>
          <p:cNvSpPr txBox="1"/>
          <p:nvPr/>
        </p:nvSpPr>
        <p:spPr>
          <a:xfrm>
            <a:off x="1149207" y="1187772"/>
            <a:ext cx="4330422" cy="1889760"/>
          </a:xfrm>
          <a:prstGeom prst="rect">
            <a:avLst/>
          </a:prstGeom>
        </p:spPr>
        <p:txBody>
          <a:bodyPr lIns="0" tIns="0" rIns="0" bIns="0" rtlCol="0" anchor="t">
            <a:spAutoFit/>
          </a:bodyPr>
          <a:lstStyle/>
          <a:p>
            <a:pPr algn="ctr">
              <a:lnSpc>
                <a:spcPts val="5040"/>
              </a:lnSpc>
            </a:pPr>
            <a:r>
              <a:rPr lang="en-US" sz="3600">
                <a:solidFill>
                  <a:srgbClr val="000000"/>
                </a:solidFill>
                <a:latin typeface="Dover Sans Text-Web"/>
                <a:ea typeface="Dover Sans Text-Web"/>
                <a:cs typeface="Dover Sans Text-Web"/>
                <a:sym typeface="Dover Sans Text-Web"/>
              </a:rPr>
              <a:t>Ken jij dat spreekwoord niet eens?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a:p>
        </p:txBody>
      </p:sp>
      <p:sp>
        <p:nvSpPr>
          <p:cNvPr id="3" name="Freeform 3"/>
          <p:cNvSpPr/>
          <p:nvPr/>
        </p:nvSpPr>
        <p:spPr>
          <a:xfrm>
            <a:off x="12840326" y="5736849"/>
            <a:ext cx="4805606" cy="4114800"/>
          </a:xfrm>
          <a:custGeom>
            <a:avLst/>
            <a:gdLst/>
            <a:ahLst/>
            <a:cxnLst/>
            <a:rect l="l" t="t" r="r" b="b"/>
            <a:pathLst>
              <a:path w="4805606" h="4114800">
                <a:moveTo>
                  <a:pt x="0" y="0"/>
                </a:moveTo>
                <a:lnTo>
                  <a:pt x="4805605" y="0"/>
                </a:lnTo>
                <a:lnTo>
                  <a:pt x="4805605"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nl-NL"/>
          </a:p>
        </p:txBody>
      </p:sp>
      <p:sp>
        <p:nvSpPr>
          <p:cNvPr id="4" name="TextBox 4"/>
          <p:cNvSpPr txBox="1"/>
          <p:nvPr/>
        </p:nvSpPr>
        <p:spPr>
          <a:xfrm>
            <a:off x="1372643" y="2720975"/>
            <a:ext cx="15542714" cy="2422525"/>
          </a:xfrm>
          <a:prstGeom prst="rect">
            <a:avLst/>
          </a:prstGeom>
        </p:spPr>
        <p:txBody>
          <a:bodyPr lIns="0" tIns="0" rIns="0" bIns="0" rtlCol="0" anchor="t">
            <a:spAutoFit/>
          </a:bodyPr>
          <a:lstStyle/>
          <a:p>
            <a:pPr algn="ctr">
              <a:lnSpc>
                <a:spcPts val="9799"/>
              </a:lnSpc>
            </a:pPr>
            <a:r>
              <a:rPr lang="en-US" sz="6999">
                <a:solidFill>
                  <a:srgbClr val="000000"/>
                </a:solidFill>
                <a:latin typeface="Dover Sans Text"/>
                <a:ea typeface="Dover Sans Text"/>
                <a:cs typeface="Dover Sans Text"/>
                <a:sym typeface="Dover Sans Text"/>
              </a:rPr>
              <a:t>Jongeren kennen altijd al minder spreekwoorden - dat is van alle tijden.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a:p>
        </p:txBody>
      </p:sp>
      <p:sp>
        <p:nvSpPr>
          <p:cNvPr id="3" name="Freeform 3"/>
          <p:cNvSpPr/>
          <p:nvPr/>
        </p:nvSpPr>
        <p:spPr>
          <a:xfrm flipH="1">
            <a:off x="424043" y="6885176"/>
            <a:ext cx="7315200" cy="3112285"/>
          </a:xfrm>
          <a:custGeom>
            <a:avLst/>
            <a:gdLst/>
            <a:ahLst/>
            <a:cxnLst/>
            <a:rect l="l" t="t" r="r" b="b"/>
            <a:pathLst>
              <a:path w="7315200" h="3112285">
                <a:moveTo>
                  <a:pt x="7315200" y="0"/>
                </a:moveTo>
                <a:lnTo>
                  <a:pt x="0" y="0"/>
                </a:lnTo>
                <a:lnTo>
                  <a:pt x="0" y="3112285"/>
                </a:lnTo>
                <a:lnTo>
                  <a:pt x="7315200" y="3112285"/>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nl-NL"/>
          </a:p>
        </p:txBody>
      </p:sp>
      <p:sp>
        <p:nvSpPr>
          <p:cNvPr id="4" name="Freeform 4"/>
          <p:cNvSpPr/>
          <p:nvPr/>
        </p:nvSpPr>
        <p:spPr>
          <a:xfrm rot="-402982">
            <a:off x="12705024" y="6240955"/>
            <a:ext cx="4960845" cy="3355335"/>
          </a:xfrm>
          <a:custGeom>
            <a:avLst/>
            <a:gdLst/>
            <a:ahLst/>
            <a:cxnLst/>
            <a:rect l="l" t="t" r="r" b="b"/>
            <a:pathLst>
              <a:path w="4960845" h="3355335">
                <a:moveTo>
                  <a:pt x="0" y="0"/>
                </a:moveTo>
                <a:lnTo>
                  <a:pt x="4960844" y="0"/>
                </a:lnTo>
                <a:lnTo>
                  <a:pt x="4960844" y="3355335"/>
                </a:lnTo>
                <a:lnTo>
                  <a:pt x="0" y="3355335"/>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nl-NL"/>
          </a:p>
        </p:txBody>
      </p:sp>
      <p:sp>
        <p:nvSpPr>
          <p:cNvPr id="5" name="TextBox 5"/>
          <p:cNvSpPr txBox="1"/>
          <p:nvPr/>
        </p:nvSpPr>
        <p:spPr>
          <a:xfrm>
            <a:off x="786886" y="2954360"/>
            <a:ext cx="16472414" cy="1184275"/>
          </a:xfrm>
          <a:prstGeom prst="rect">
            <a:avLst/>
          </a:prstGeom>
        </p:spPr>
        <p:txBody>
          <a:bodyPr lIns="0" tIns="0" rIns="0" bIns="0" rtlCol="0" anchor="t">
            <a:spAutoFit/>
          </a:bodyPr>
          <a:lstStyle/>
          <a:p>
            <a:pPr algn="ctr">
              <a:lnSpc>
                <a:spcPts val="9799"/>
              </a:lnSpc>
            </a:pPr>
            <a:r>
              <a:rPr lang="en-US" sz="6999">
                <a:solidFill>
                  <a:srgbClr val="000000"/>
                </a:solidFill>
                <a:latin typeface="Dover Sans Text"/>
                <a:ea typeface="Dover Sans Text"/>
                <a:cs typeface="Dover Sans Text"/>
                <a:sym typeface="Dover Sans Text"/>
              </a:rPr>
              <a:t>Er komen ook nieuwe spreekwoorden bij.</a:t>
            </a:r>
          </a:p>
        </p:txBody>
      </p:sp>
      <p:sp>
        <p:nvSpPr>
          <p:cNvPr id="6" name="TextBox 6"/>
          <p:cNvSpPr txBox="1"/>
          <p:nvPr/>
        </p:nvSpPr>
        <p:spPr>
          <a:xfrm>
            <a:off x="424043" y="7549053"/>
            <a:ext cx="7315200" cy="662940"/>
          </a:xfrm>
          <a:prstGeom prst="rect">
            <a:avLst/>
          </a:prstGeom>
        </p:spPr>
        <p:txBody>
          <a:bodyPr lIns="0" tIns="0" rIns="0" bIns="0" rtlCol="0" anchor="t">
            <a:spAutoFit/>
          </a:bodyPr>
          <a:lstStyle/>
          <a:p>
            <a:pPr algn="ctr">
              <a:lnSpc>
                <a:spcPts val="5459"/>
              </a:lnSpc>
            </a:pPr>
            <a:r>
              <a:rPr lang="en-US" sz="3899">
                <a:solidFill>
                  <a:srgbClr val="000000"/>
                </a:solidFill>
                <a:latin typeface="Dover Sans Text-Web"/>
                <a:ea typeface="Dover Sans Text-Web"/>
                <a:cs typeface="Dover Sans Text-Web"/>
                <a:sym typeface="Dover Sans Text-Web"/>
              </a:rPr>
              <a:t>Koemelk in mijn havercappu</a:t>
            </a:r>
          </a:p>
        </p:txBody>
      </p:sp>
      <p:sp>
        <p:nvSpPr>
          <p:cNvPr id="7" name="TextBox 7"/>
          <p:cNvSpPr txBox="1"/>
          <p:nvPr/>
        </p:nvSpPr>
        <p:spPr>
          <a:xfrm>
            <a:off x="13567833" y="7255683"/>
            <a:ext cx="3235226" cy="662940"/>
          </a:xfrm>
          <a:prstGeom prst="rect">
            <a:avLst/>
          </a:prstGeom>
        </p:spPr>
        <p:txBody>
          <a:bodyPr lIns="0" tIns="0" rIns="0" bIns="0" rtlCol="0" anchor="t">
            <a:spAutoFit/>
          </a:bodyPr>
          <a:lstStyle/>
          <a:p>
            <a:pPr algn="ctr">
              <a:lnSpc>
                <a:spcPts val="5459"/>
              </a:lnSpc>
            </a:pPr>
            <a:r>
              <a:rPr lang="en-US" sz="3899">
                <a:solidFill>
                  <a:srgbClr val="000000"/>
                </a:solidFill>
                <a:latin typeface="Dover Sans Text-Web"/>
                <a:ea typeface="Dover Sans Text-Web"/>
                <a:cs typeface="Dover Sans Text-Web"/>
                <a:sym typeface="Dover Sans Text-Web"/>
              </a:rPr>
              <a:t>Roman Empire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a:p>
        </p:txBody>
      </p:sp>
      <p:sp>
        <p:nvSpPr>
          <p:cNvPr id="3" name="Freeform 3"/>
          <p:cNvSpPr/>
          <p:nvPr/>
        </p:nvSpPr>
        <p:spPr>
          <a:xfrm>
            <a:off x="14251810" y="5732473"/>
            <a:ext cx="3365849" cy="3879941"/>
          </a:xfrm>
          <a:custGeom>
            <a:avLst/>
            <a:gdLst/>
            <a:ahLst/>
            <a:cxnLst/>
            <a:rect l="l" t="t" r="r" b="b"/>
            <a:pathLst>
              <a:path w="3365849" h="3879941">
                <a:moveTo>
                  <a:pt x="0" y="0"/>
                </a:moveTo>
                <a:lnTo>
                  <a:pt x="3365849" y="0"/>
                </a:lnTo>
                <a:lnTo>
                  <a:pt x="3365849" y="3879942"/>
                </a:lnTo>
                <a:lnTo>
                  <a:pt x="0" y="38799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nl-NL"/>
          </a:p>
        </p:txBody>
      </p:sp>
      <p:sp>
        <p:nvSpPr>
          <p:cNvPr id="4" name="TextBox 4"/>
          <p:cNvSpPr txBox="1"/>
          <p:nvPr/>
        </p:nvSpPr>
        <p:spPr>
          <a:xfrm>
            <a:off x="1028700" y="1130622"/>
            <a:ext cx="15542714" cy="2422525"/>
          </a:xfrm>
          <a:prstGeom prst="rect">
            <a:avLst/>
          </a:prstGeom>
        </p:spPr>
        <p:txBody>
          <a:bodyPr lIns="0" tIns="0" rIns="0" bIns="0" rtlCol="0" anchor="t">
            <a:spAutoFit/>
          </a:bodyPr>
          <a:lstStyle/>
          <a:p>
            <a:pPr algn="ctr">
              <a:lnSpc>
                <a:spcPts val="9799"/>
              </a:lnSpc>
            </a:pPr>
            <a:r>
              <a:rPr lang="en-US" sz="6999">
                <a:solidFill>
                  <a:srgbClr val="000000"/>
                </a:solidFill>
                <a:latin typeface="Dover Sans Text"/>
                <a:ea typeface="Dover Sans Text"/>
                <a:cs typeface="Dover Sans Text"/>
                <a:sym typeface="Dover Sans Text"/>
              </a:rPr>
              <a:t>Verdwijnen spreekwoorden ook of veranderen ze alleen van vorm?</a:t>
            </a:r>
          </a:p>
        </p:txBody>
      </p:sp>
      <p:sp>
        <p:nvSpPr>
          <p:cNvPr id="5" name="TextBox 5"/>
          <p:cNvSpPr txBox="1"/>
          <p:nvPr/>
        </p:nvSpPr>
        <p:spPr>
          <a:xfrm>
            <a:off x="1167264" y="4114998"/>
            <a:ext cx="16450396" cy="4213223"/>
          </a:xfrm>
          <a:prstGeom prst="rect">
            <a:avLst/>
          </a:prstGeom>
        </p:spPr>
        <p:txBody>
          <a:bodyPr lIns="0" tIns="0" rIns="0" bIns="0" rtlCol="0" anchor="t">
            <a:spAutoFit/>
          </a:bodyPr>
          <a:lstStyle/>
          <a:p>
            <a:pPr algn="just">
              <a:lnSpc>
                <a:spcPts val="5600"/>
              </a:lnSpc>
            </a:pPr>
            <a:r>
              <a:rPr lang="en-US" sz="4000">
                <a:solidFill>
                  <a:srgbClr val="000000"/>
                </a:solidFill>
                <a:latin typeface="Dover Sans Text"/>
                <a:ea typeface="Dover Sans Text"/>
                <a:cs typeface="Dover Sans Text"/>
                <a:sym typeface="Dover Sans Text"/>
              </a:rPr>
              <a:t>a. Ze verdwijnen helemaal, want spreekwoorden zijn gewoon ouderwets</a:t>
            </a:r>
          </a:p>
          <a:p>
            <a:pPr algn="just">
              <a:lnSpc>
                <a:spcPts val="5600"/>
              </a:lnSpc>
            </a:pPr>
            <a:endParaRPr lang="en-US" sz="4000">
              <a:solidFill>
                <a:srgbClr val="000000"/>
              </a:solidFill>
              <a:latin typeface="Dover Sans Text"/>
              <a:ea typeface="Dover Sans Text"/>
              <a:cs typeface="Dover Sans Text"/>
              <a:sym typeface="Dover Sans Text"/>
            </a:endParaRPr>
          </a:p>
          <a:p>
            <a:pPr algn="just">
              <a:lnSpc>
                <a:spcPts val="5600"/>
              </a:lnSpc>
            </a:pPr>
            <a:r>
              <a:rPr lang="en-US" sz="4000">
                <a:solidFill>
                  <a:srgbClr val="000000"/>
                </a:solidFill>
                <a:latin typeface="Dover Sans Text"/>
                <a:ea typeface="Dover Sans Text"/>
                <a:cs typeface="Dover Sans Text"/>
                <a:sym typeface="Dover Sans Text"/>
              </a:rPr>
              <a:t>b. Sommige verdwijnen, maar er komen ook nieuwe bij</a:t>
            </a:r>
          </a:p>
          <a:p>
            <a:pPr algn="just">
              <a:lnSpc>
                <a:spcPts val="5600"/>
              </a:lnSpc>
            </a:pPr>
            <a:endParaRPr lang="en-US" sz="4000">
              <a:solidFill>
                <a:srgbClr val="000000"/>
              </a:solidFill>
              <a:latin typeface="Dover Sans Text"/>
              <a:ea typeface="Dover Sans Text"/>
              <a:cs typeface="Dover Sans Text"/>
              <a:sym typeface="Dover Sans Text"/>
            </a:endParaRPr>
          </a:p>
          <a:p>
            <a:pPr algn="just">
              <a:lnSpc>
                <a:spcPts val="5600"/>
              </a:lnSpc>
            </a:pPr>
            <a:r>
              <a:rPr lang="en-US" sz="4000">
                <a:solidFill>
                  <a:srgbClr val="000000"/>
                </a:solidFill>
                <a:latin typeface="Dover Sans Text"/>
                <a:ea typeface="Dover Sans Text"/>
                <a:cs typeface="Dover Sans Text"/>
                <a:sym typeface="Dover Sans Text"/>
              </a:rPr>
              <a:t>c. Niemand weet het precies</a:t>
            </a:r>
          </a:p>
          <a:p>
            <a:pPr algn="just">
              <a:lnSpc>
                <a:spcPts val="5600"/>
              </a:lnSpc>
            </a:pPr>
            <a:endParaRPr lang="en-US" sz="4000">
              <a:solidFill>
                <a:srgbClr val="000000"/>
              </a:solidFill>
              <a:latin typeface="Dover Sans Text"/>
              <a:ea typeface="Dover Sans Text"/>
              <a:cs typeface="Dover Sans Text"/>
              <a:sym typeface="Dover Sans Tex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66d7a71-9979-493e-8a61-fe2dcc4513dc">
      <Terms xmlns="http://schemas.microsoft.com/office/infopath/2007/PartnerControls"/>
    </lcf76f155ced4ddcb4097134ff3c332f>
    <TaxCatchAll xmlns="4a1f1975-9fea-4721-ad54-e1396f58dcb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3606DF4F533AC41AC31BE8C0D2CBE0B" ma:contentTypeVersion="16" ma:contentTypeDescription="Een nieuw document maken." ma:contentTypeScope="" ma:versionID="afe2ee3bfb85001c9030816713b9d1de">
  <xsd:schema xmlns:xsd="http://www.w3.org/2001/XMLSchema" xmlns:xs="http://www.w3.org/2001/XMLSchema" xmlns:p="http://schemas.microsoft.com/office/2006/metadata/properties" xmlns:ns2="e66d7a71-9979-493e-8a61-fe2dcc4513dc" xmlns:ns3="4a1f1975-9fea-4721-ad54-e1396f58dcb5" targetNamespace="http://schemas.microsoft.com/office/2006/metadata/properties" ma:root="true" ma:fieldsID="613a71a6230a022195d6152521b59d73" ns2:_="" ns3:_="">
    <xsd:import namespace="e66d7a71-9979-493e-8a61-fe2dcc4513dc"/>
    <xsd:import namespace="4a1f1975-9fea-4721-ad54-e1396f58dcb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66d7a71-9979-493e-8a61-fe2dcc4513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Location" ma:index="12" nillable="true" ma:displayName="Location" ma:descrip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Afbeeldingtags" ma:readOnly="false" ma:fieldId="{5cf76f15-5ced-4ddc-b409-7134ff3c332f}" ma:taxonomyMulti="true" ma:sspId="3a402b42-e0ab-428c-83fd-36eed774357e"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a1f1975-9fea-4721-ad54-e1396f58dcb5"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b3188be-0d17-451c-a1c8-55b44fae38ea}" ma:internalName="TaxCatchAll" ma:showField="CatchAllData" ma:web="4a1f1975-9fea-4721-ad54-e1396f58dcb5">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Gedeeld met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BA6899F-E55F-462B-8F7C-C2767B6CE6A6}">
  <ds:schemaRefs>
    <ds:schemaRef ds:uri="http://schemas.microsoft.com/sharepoint/v3/contenttype/forms"/>
  </ds:schemaRefs>
</ds:datastoreItem>
</file>

<file path=customXml/itemProps2.xml><?xml version="1.0" encoding="utf-8"?>
<ds:datastoreItem xmlns:ds="http://schemas.openxmlformats.org/officeDocument/2006/customXml" ds:itemID="{7A52AEDB-6DEF-436C-A908-9096387B56BC}">
  <ds:schemaRefs>
    <ds:schemaRef ds:uri="http://schemas.microsoft.com/office/2006/metadata/properties"/>
    <ds:schemaRef ds:uri="http://schemas.microsoft.com/office/infopath/2007/PartnerControls"/>
    <ds:schemaRef ds:uri="e66d7a71-9979-493e-8a61-fe2dcc4513dc"/>
    <ds:schemaRef ds:uri="4a1f1975-9fea-4721-ad54-e1396f58dcb5"/>
  </ds:schemaRefs>
</ds:datastoreItem>
</file>

<file path=customXml/itemProps3.xml><?xml version="1.0" encoding="utf-8"?>
<ds:datastoreItem xmlns:ds="http://schemas.openxmlformats.org/officeDocument/2006/customXml" ds:itemID="{FE47E9B8-DDD8-486C-85CB-41225A3ACA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66d7a71-9979-493e-8a61-fe2dcc4513dc"/>
    <ds:schemaRef ds:uri="4a1f1975-9fea-4721-ad54-e1396f58dc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572</Words>
  <Application>Microsoft Office PowerPoint</Application>
  <PresentationFormat>Aangepast</PresentationFormat>
  <Paragraphs>65</Paragraphs>
  <Slides>9</Slides>
  <Notes>9</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9</vt:i4>
      </vt:variant>
    </vt:vector>
  </HeadingPairs>
  <TitlesOfParts>
    <vt:vector size="15" baseType="lpstr">
      <vt:lpstr>Dover Sans Text-Web</vt:lpstr>
      <vt:lpstr>Dover Sans Text</vt:lpstr>
      <vt:lpstr>Dover Sans Text Bold</vt:lpstr>
      <vt:lpstr>Arial</vt:lpstr>
      <vt:lpstr>Calibri</vt:lpstr>
      <vt:lpstr>Office Theme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Educatie - Verdwijnt het spreekwoord?</dc:title>
  <cp:lastModifiedBy>Louk Röell</cp:lastModifiedBy>
  <cp:revision>1</cp:revision>
  <dcterms:created xsi:type="dcterms:W3CDTF">2006-08-16T00:00:00Z</dcterms:created>
  <dcterms:modified xsi:type="dcterms:W3CDTF">2026-05-05T09:00:04Z</dcterms:modified>
  <dc:identifier>DAHHBYRheCE</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0x01010033606DF4F533AC41AC31BE8C0D2CBE0B</vt:lpwstr>
  </property>
</Properties>
</file>